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alant"/>
      <p:bold r:id="rId11"/>
    </p:embeddedFon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slide" Target="slides/slide5.xml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4c8e3b8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2a4c8e3b82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b28340b15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2b28340b15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7a920f519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57a920f519_0_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5040c0a23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35040c0a23a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50d3b5727e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350d3b5727e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hyperlink" Target="http://www.youtube.com/watch?v=RQ7VUZHwbEk" TargetMode="External"/><Relationship Id="rId5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9.jpg"/><Relationship Id="rId5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5" name="Google Shape;65;p13"/>
          <p:cNvSpPr txBox="1"/>
          <p:nvPr/>
        </p:nvSpPr>
        <p:spPr>
          <a:xfrm>
            <a:off x="2411126" y="3151829"/>
            <a:ext cx="6312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2: Origins of Humanity</a:t>
            </a:r>
            <a:endParaRPr sz="300"/>
          </a:p>
        </p:txBody>
      </p:sp>
      <p:sp>
        <p:nvSpPr>
          <p:cNvPr id="66" name="Google Shape;66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7" name="Google Shape;67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8" name="Google Shape;68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9" name="Google Shape;69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0" name="Google Shape;70;p13"/>
          <p:cNvSpPr txBox="1"/>
          <p:nvPr/>
        </p:nvSpPr>
        <p:spPr>
          <a:xfrm>
            <a:off x="2411125" y="1133788"/>
            <a:ext cx="66198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6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HOMININ EVOLUTION</a:t>
            </a:r>
            <a:endParaRPr sz="5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does fossil evidence reveal about human evolution?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/>
        </p:nvSpPr>
        <p:spPr>
          <a:xfrm>
            <a:off x="273875" y="1124400"/>
            <a:ext cx="4744500" cy="16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Human evolution began in Africa, where early hominins like Australopithecus and Homo species emerged.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 last common ancestor of humans and chimpanzees lived between 8 and 6 million years ago.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6" name="Google Shape;96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7" name="Google Shape;97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8" name="Google Shape;98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99" name="Google Shape;99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0" name="Google Shape;100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1" name="Google Shape;101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102" name="Google Shape;102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3" name="Google Shape;103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4" name="Google Shape;104;p15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HOMININ EVOLUTION</a:t>
            </a:r>
            <a:endParaRPr sz="700"/>
          </a:p>
        </p:txBody>
      </p:sp>
      <p:grpSp>
        <p:nvGrpSpPr>
          <p:cNvPr id="105" name="Google Shape;105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6" name="Google Shape;106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7" name="Google Shape;107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" name="Google Shape;108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9" name="Google Shape;109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10" name="Google Shape;110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1" name="Google Shape;111;p15"/>
          <p:cNvSpPr txBox="1"/>
          <p:nvPr/>
        </p:nvSpPr>
        <p:spPr>
          <a:xfrm>
            <a:off x="5467152" y="3408125"/>
            <a:ext cx="3549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25" lIns="45725" spcFirstLastPara="1" rIns="45725" wrap="square" tIns="457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Benjamin Waterhouse Hawkins, “Illustration comparing the skeletons of various apes to that of man,” 1863. Public Domain</a:t>
            </a:r>
            <a:endParaRPr sz="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2" name="Google Shape;112;p15"/>
          <p:cNvSpPr/>
          <p:nvPr/>
        </p:nvSpPr>
        <p:spPr>
          <a:xfrm>
            <a:off x="345150" y="2863400"/>
            <a:ext cx="4839900" cy="1681200"/>
          </a:xfrm>
          <a:prstGeom prst="rect">
            <a:avLst/>
          </a:prstGeom>
          <a:solidFill>
            <a:srgbClr val="38E0A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5"/>
          <p:cNvSpPr txBox="1"/>
          <p:nvPr/>
        </p:nvSpPr>
        <p:spPr>
          <a:xfrm>
            <a:off x="436875" y="2893625"/>
            <a:ext cx="4642500" cy="16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Key Species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Homo habilis: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Early human species known for tool use.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Homo erectus: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 hominin species that migrated out of Africa.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Homo neanderthalensis (Neanderthals):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Closely related to modern humans but not their direct ancestors.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Homo sapiens (US!):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Modern humans, the only surviving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hominid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species.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4" name="Google Shape;114;p15"/>
          <p:cNvPicPr preferRelativeResize="0"/>
          <p:nvPr/>
        </p:nvPicPr>
        <p:blipFill rotWithShape="1">
          <a:blip r:embed="rId4">
            <a:alphaModFix/>
          </a:blip>
          <a:srcRect b="20534" l="20415" r="19502" t="18441"/>
          <a:stretch/>
        </p:blipFill>
        <p:spPr>
          <a:xfrm>
            <a:off x="4896000" y="3698425"/>
            <a:ext cx="871931" cy="885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87675" y="1119473"/>
            <a:ext cx="3728774" cy="22311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oogle Shape;120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1" name="Google Shape;121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2" name="Google Shape;122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" name="Google Shape;123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4" name="Google Shape;124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25" name="Google Shape;125;p16"/>
          <p:cNvSpPr/>
          <p:nvPr/>
        </p:nvSpPr>
        <p:spPr>
          <a:xfrm>
            <a:off x="-2204241" y="-402264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26" name="Google Shape;126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27" name="Google Shape;127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8" name="Google Shape;128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9" name="Google Shape;129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0" name="Google Shape;130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31" name="Google Shape;131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2" name="Google Shape;132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3" name="Google Shape;133;p16"/>
          <p:cNvSpPr txBox="1"/>
          <p:nvPr/>
        </p:nvSpPr>
        <p:spPr>
          <a:xfrm>
            <a:off x="910050" y="197600"/>
            <a:ext cx="72309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Human Origins: Evidence of Human Evolution</a:t>
            </a:r>
            <a:endParaRPr sz="300"/>
          </a:p>
        </p:txBody>
      </p:sp>
      <p:pic>
        <p:nvPicPr>
          <p:cNvPr descr="Dr. Rick Potts provides a video short introduction to some of the evidence for human evolution, in the form of fossils and artifacts." id="134" name="Google Shape;134;p16" title="Human Origins: Evidence of Human Evolution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1400" y="1617825"/>
            <a:ext cx="4475950" cy="251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6"/>
          <p:cNvSpPr txBox="1"/>
          <p:nvPr/>
        </p:nvSpPr>
        <p:spPr>
          <a:xfrm>
            <a:off x="5079775" y="2017813"/>
            <a:ext cx="37158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50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Follow along with the video transcript in your student worksheet and answer 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questions</a:t>
            </a:r>
            <a:r>
              <a:rPr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1-4.</a:t>
            </a:r>
            <a:endParaRPr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Google Shape;140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1" name="Google Shape;141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2" name="Google Shape;142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" name="Google Shape;143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4" name="Google Shape;144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45" name="Google Shape;145;p17"/>
          <p:cNvSpPr/>
          <p:nvPr/>
        </p:nvSpPr>
        <p:spPr>
          <a:xfrm>
            <a:off x="-2098416" y="-325764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46" name="Google Shape;146;p17"/>
          <p:cNvGrpSpPr/>
          <p:nvPr/>
        </p:nvGrpSpPr>
        <p:grpSpPr>
          <a:xfrm>
            <a:off x="-126996" y="4380861"/>
            <a:ext cx="9728832" cy="436226"/>
            <a:chOff x="204" y="0"/>
            <a:chExt cx="25061391" cy="1249931"/>
          </a:xfrm>
        </p:grpSpPr>
        <p:grpSp>
          <p:nvGrpSpPr>
            <p:cNvPr id="147" name="Google Shape;147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8" name="Google Shape;148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9" name="Google Shape;149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0" name="Google Shape;150;p17"/>
            <p:cNvSpPr txBox="1"/>
            <p:nvPr/>
          </p:nvSpPr>
          <p:spPr>
            <a:xfrm>
              <a:off x="7951598" y="305302"/>
              <a:ext cx="9176100" cy="61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51" name="Google Shape;151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2" name="Google Shape;152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3" name="Google Shape;153;p17"/>
          <p:cNvSpPr txBox="1"/>
          <p:nvPr/>
        </p:nvSpPr>
        <p:spPr>
          <a:xfrm>
            <a:off x="956550" y="28250"/>
            <a:ext cx="72309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GROUP ACTIVITY: </a:t>
            </a:r>
            <a:endParaRPr b="1" sz="38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FOSSIL PROFILE CARDS</a:t>
            </a:r>
            <a:endParaRPr sz="300"/>
          </a:p>
        </p:txBody>
      </p:sp>
      <p:pic>
        <p:nvPicPr>
          <p:cNvPr id="154" name="Google Shape;154;p17" title="DC 9th_ U2L1 Printable Student Worksheet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9625" y="1177400"/>
            <a:ext cx="2275536" cy="2960778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5" name="Google Shape;155;p17" title="DC 9th_ U2L1 Fossil Profile Cards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02789" y="1404446"/>
            <a:ext cx="2275536" cy="2960778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6" name="Google Shape;156;p17"/>
          <p:cNvSpPr txBox="1"/>
          <p:nvPr/>
        </p:nvSpPr>
        <p:spPr>
          <a:xfrm>
            <a:off x="4281450" y="1549225"/>
            <a:ext cx="4303800" cy="26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</a:t>
            </a:r>
            <a:endParaRPr b="1" sz="2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ter"/>
              <a:buChar char="●"/>
            </a:pP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Work with your group to read each Fossil Profile Card you’ve been given. 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ter"/>
              <a:buChar char="●"/>
            </a:pP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As a team, fill out the Fossil Evidence Chart with the information from your card.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